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1" r:id="rId16"/>
    <p:sldId id="282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74" r:id="rId25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2" d="100"/>
          <a:sy n="82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1401 OYM 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" y="764704"/>
            <a:ext cx="9061797" cy="55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Performance and Safety</a:t>
            </a:r>
            <a:endParaRPr lang="en-GB" sz="20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Value for money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Consideration must also be given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The selection of materials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The manufacturing processes</a:t>
            </a:r>
          </a:p>
          <a:p>
            <a:pPr marL="0" indent="0">
              <a:buNone/>
            </a:pPr>
            <a:r>
              <a:rPr lang="en-GB" sz="2400" dirty="0"/>
              <a:t>These must be </a:t>
            </a:r>
            <a:r>
              <a:rPr lang="en-GB" sz="2400" b="1" dirty="0"/>
              <a:t>affordable</a:t>
            </a:r>
            <a:r>
              <a:rPr lang="en-GB" sz="2400" dirty="0"/>
              <a:t> to allow a </a:t>
            </a:r>
            <a:r>
              <a:rPr lang="en-GB" sz="2400" b="1" dirty="0" smtClean="0"/>
              <a:t>profit.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Consumer must believe that the product has been well manufactured from quality material</a:t>
            </a:r>
          </a:p>
          <a:p>
            <a:pPr marL="0" indent="0">
              <a:buNone/>
            </a:pPr>
            <a:r>
              <a:rPr lang="en-GB" sz="2400" dirty="0"/>
              <a:t>Today, consumers are better informed than ever: access to online reviews, social media, user’s opinions, product comparisons etc.</a:t>
            </a:r>
          </a:p>
        </p:txBody>
      </p:sp>
      <p:pic>
        <p:nvPicPr>
          <p:cNvPr id="6" name="Picture 2" descr="Image result for online reviews">
            <a:extLst>
              <a:ext uri="{FF2B5EF4-FFF2-40B4-BE49-F238E27FC236}">
                <a16:creationId xmlns:a16="http://schemas.microsoft.com/office/drawing/2014/main" id="{64734389-25C2-44E4-8683-6E1A3574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49081"/>
            <a:ext cx="410141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roduct comparison phone">
            <a:extLst>
              <a:ext uri="{FF2B5EF4-FFF2-40B4-BE49-F238E27FC236}">
                <a16:creationId xmlns:a16="http://schemas.microsoft.com/office/drawing/2014/main" id="{9D6ED1CC-7BCD-4472-A422-4245775E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92272"/>
            <a:ext cx="2016224" cy="16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0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Planned obsolescence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Products are not designed to last </a:t>
            </a:r>
            <a:r>
              <a:rPr lang="en-GB" sz="2400" dirty="0" smtClean="0"/>
              <a:t>indefinitely.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There are obvious reasons for this: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Financial implications in the form of material and manufacturing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Difficult to dispose of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Likely to become unfashionable after a while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Best interest of the company to encourage consumers to make repeat purchases to increase sales volumes</a:t>
            </a:r>
          </a:p>
        </p:txBody>
      </p:sp>
      <p:pic>
        <p:nvPicPr>
          <p:cNvPr id="3074" name="Picture 2" descr="https://www.theagilityeffect.com/app/uploads/2019/04/Photo-Usb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810"/>
            <a:ext cx="4101411" cy="22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0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Planned obsolescence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Planned obsolescence is a strategy used in the design of products to give a product a specific lifespan.</a:t>
            </a:r>
          </a:p>
          <a:p>
            <a:pPr marL="0" indent="0">
              <a:buNone/>
            </a:pPr>
            <a:r>
              <a:rPr lang="en-GB" sz="2400" dirty="0"/>
              <a:t>This is to cause the product to be perceived as obsolete before it actually needs to be replaced.</a:t>
            </a:r>
          </a:p>
          <a:p>
            <a:pPr marL="0" indent="0">
              <a:buNone/>
            </a:pPr>
            <a:r>
              <a:rPr lang="en-GB" sz="2400" dirty="0"/>
              <a:t>This encourages the consumer to purchase another version of the same product before it is needed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i="1" dirty="0" smtClean="0"/>
              <a:t>e.g. releasing a new version with some additional </a:t>
            </a:r>
            <a:r>
              <a:rPr lang="en-GB" sz="2400" i="1" dirty="0" smtClean="0"/>
              <a:t>features that aren’t key. </a:t>
            </a:r>
            <a:endParaRPr lang="en-GB" sz="2400" i="1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2" descr="Image result for iphone queue">
            <a:extLst>
              <a:ext uri="{FF2B5EF4-FFF2-40B4-BE49-F238E27FC236}">
                <a16:creationId xmlns:a16="http://schemas.microsoft.com/office/drawing/2014/main" id="{2025D6AC-76C0-4AFE-8778-72D7E3B2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1" y="4149081"/>
            <a:ext cx="410631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iphone queue">
            <a:extLst>
              <a:ext uri="{FF2B5EF4-FFF2-40B4-BE49-F238E27FC236}">
                <a16:creationId xmlns:a16="http://schemas.microsoft.com/office/drawing/2014/main" id="{F42561E0-C19A-4D1E-961C-3BEED162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40" y="4640435"/>
            <a:ext cx="3734992" cy="210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7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Planned obsolescence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Style Obsolescence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Products designed to be </a:t>
            </a:r>
            <a:r>
              <a:rPr lang="en-GB" sz="2400" b="1" i="1" dirty="0"/>
              <a:t>fashionable</a:t>
            </a:r>
            <a:r>
              <a:rPr lang="en-GB" sz="2400" i="1" dirty="0"/>
              <a:t> on their release are likely to fall out of fashion within the next few years. </a:t>
            </a:r>
          </a:p>
          <a:p>
            <a:pPr marL="0" indent="0">
              <a:buNone/>
            </a:pPr>
            <a:r>
              <a:rPr lang="en-GB" sz="2400" b="1" dirty="0"/>
              <a:t>Product Evolution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Increasing rate of </a:t>
            </a:r>
            <a:r>
              <a:rPr lang="en-GB" sz="2400" b="1" i="1" dirty="0"/>
              <a:t>technological developments </a:t>
            </a:r>
            <a:r>
              <a:rPr lang="en-GB" sz="2400" i="1" dirty="0"/>
              <a:t>has resulted in a steady stream of newer models e.g. mobile </a:t>
            </a:r>
            <a:r>
              <a:rPr lang="en-GB" sz="2400" i="1" dirty="0" smtClean="0"/>
              <a:t>phones and tablets</a:t>
            </a:r>
            <a:endParaRPr lang="en-GB" sz="2400" i="1" dirty="0"/>
          </a:p>
          <a:p>
            <a:pPr marL="0" indent="0">
              <a:buNone/>
            </a:pPr>
            <a:r>
              <a:rPr lang="en-GB" sz="2400" b="1" dirty="0"/>
              <a:t>Ease of </a:t>
            </a:r>
            <a:r>
              <a:rPr lang="en-GB" sz="2400" b="1" dirty="0" smtClean="0"/>
              <a:t>Maintenance</a:t>
            </a:r>
            <a:endParaRPr lang="en-GB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Lifespan of a product is influenced by how </a:t>
            </a:r>
            <a:r>
              <a:rPr lang="en-GB" sz="2400" b="1" i="1" dirty="0"/>
              <a:t>easy it is to maintain</a:t>
            </a:r>
          </a:p>
        </p:txBody>
      </p:sp>
      <p:pic>
        <p:nvPicPr>
          <p:cNvPr id="4098" name="Picture 2" descr="https://helpdeskgeek.com/wp-content/pictures/2019/03/liquid-spill-p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838"/>
            <a:ext cx="4101411" cy="22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safety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Safety is paramount for all products in their: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Manufacture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Disposal</a:t>
            </a:r>
          </a:p>
          <a:p>
            <a:pPr marL="0" indent="0">
              <a:buNone/>
            </a:pPr>
            <a:r>
              <a:rPr lang="en-GB" sz="2400" dirty="0"/>
              <a:t>Designers have a key role to play identifying and eliminating potential hazards and reducing possible risks from hazards if elimination is not possible.</a:t>
            </a:r>
          </a:p>
        </p:txBody>
      </p:sp>
      <p:pic>
        <p:nvPicPr>
          <p:cNvPr id="6" name="Picture 2" descr="Image result for product safety">
            <a:extLst>
              <a:ext uri="{FF2B5EF4-FFF2-40B4-BE49-F238E27FC236}">
                <a16:creationId xmlns:a16="http://schemas.microsoft.com/office/drawing/2014/main" id="{5AD0953C-96AA-4F89-881B-7BF874A82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26" y="4293096"/>
            <a:ext cx="5486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roduct safety">
            <a:extLst>
              <a:ext uri="{FF2B5EF4-FFF2-40B4-BE49-F238E27FC236}">
                <a16:creationId xmlns:a16="http://schemas.microsoft.com/office/drawing/2014/main" id="{CD0F80F6-0DC5-408C-812A-AB2C77287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78115"/>
            <a:ext cx="2579885" cy="257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0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939808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Safety during Design development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Safety during design and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Designers must consider </a:t>
            </a:r>
            <a:r>
              <a:rPr lang="en-GB" sz="2400" b="1" i="1" dirty="0"/>
              <a:t>how the product will be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Understand how it </a:t>
            </a:r>
            <a:r>
              <a:rPr lang="en-GB" sz="2400" b="1" i="1" dirty="0" smtClean="0"/>
              <a:t>could </a:t>
            </a:r>
            <a:r>
              <a:rPr lang="en-GB" sz="2400" b="1" i="1" dirty="0"/>
              <a:t>be misused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Selection of </a:t>
            </a:r>
            <a:r>
              <a:rPr lang="en-GB" sz="2400" b="1" i="1" dirty="0"/>
              <a:t>materials</a:t>
            </a:r>
            <a:r>
              <a:rPr lang="en-GB" sz="2400" i="1" dirty="0"/>
              <a:t>, </a:t>
            </a:r>
            <a:r>
              <a:rPr lang="en-GB" sz="2400" b="1" i="1" dirty="0"/>
              <a:t>finishes</a:t>
            </a:r>
            <a:r>
              <a:rPr lang="en-GB" sz="2400" i="1" dirty="0"/>
              <a:t>, </a:t>
            </a:r>
            <a:r>
              <a:rPr lang="en-GB" sz="2400" b="1" i="1" dirty="0"/>
              <a:t>ergonomic aspects</a:t>
            </a:r>
            <a:r>
              <a:rPr lang="en-GB" sz="2400" i="1" dirty="0"/>
              <a:t>, </a:t>
            </a:r>
            <a:r>
              <a:rPr lang="en-GB" sz="2400" b="1" i="1" dirty="0"/>
              <a:t>instructions</a:t>
            </a:r>
            <a:r>
              <a:rPr lang="en-GB" sz="2400" i="1" dirty="0"/>
              <a:t> and the </a:t>
            </a:r>
            <a:r>
              <a:rPr lang="en-GB" sz="2400" b="1" i="1" dirty="0"/>
              <a:t>user interface </a:t>
            </a:r>
            <a:r>
              <a:rPr lang="en-GB" sz="2400" i="1" dirty="0"/>
              <a:t>are just some of the aspects the designer may consider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Ensure the product is designed within regulations e.g. </a:t>
            </a:r>
            <a:r>
              <a:rPr lang="en-GB" sz="2400" b="1" i="1" dirty="0"/>
              <a:t>BSI and 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Rigorous testing </a:t>
            </a:r>
            <a:r>
              <a:rPr lang="en-GB" sz="2400" i="1" dirty="0"/>
              <a:t>can be carried out during development using machines and in extreme environments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495" t="24801" r="12673" b="23120"/>
          <a:stretch/>
        </p:blipFill>
        <p:spPr>
          <a:xfrm>
            <a:off x="0" y="4254198"/>
            <a:ext cx="4101411" cy="262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5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Safety during manufacture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Safety </a:t>
            </a:r>
            <a:r>
              <a:rPr lang="en-GB" sz="2400" b="1" dirty="0"/>
              <a:t>during</a:t>
            </a:r>
            <a:r>
              <a:rPr lang="en-GB" sz="2400" dirty="0"/>
              <a:t> the manufacture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The production should be safe for those involved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Manufacturers need to protect workers from repetitive strain, gasses, fumes, falling objects, noise etc.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This can be achieved by maintaining machines, signage, training, alert systems, regular breaks, adequate lighting and use of PPE (personal protective equipment).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E.g. eye protection, hard hats, </a:t>
            </a:r>
            <a:r>
              <a:rPr lang="en-GB" sz="2400" i="1" dirty="0" smtClean="0"/>
              <a:t>gloves, masks, </a:t>
            </a:r>
            <a:r>
              <a:rPr lang="en-GB" sz="2400" i="1" dirty="0"/>
              <a:t>etc.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146" name="Picture 2" descr="https://don16obqbay2c.cloudfront.net/wp-content/uploads/busin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503"/>
            <a:ext cx="4101411" cy="164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2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Safety during Consumer use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Safety for consumer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The product should be </a:t>
            </a:r>
            <a:r>
              <a:rPr lang="en-GB" sz="2400" b="1" i="1" dirty="0"/>
              <a:t>easy to understand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Where risks cannot be eliminated, </a:t>
            </a:r>
            <a:r>
              <a:rPr lang="en-GB" sz="2400" b="1" i="1" dirty="0"/>
              <a:t>warnings</a:t>
            </a:r>
            <a:r>
              <a:rPr lang="en-GB" sz="2400" i="1" dirty="0"/>
              <a:t> should be </a:t>
            </a:r>
            <a:r>
              <a:rPr lang="en-GB" sz="2400" b="1" i="1" dirty="0"/>
              <a:t>clearly visible </a:t>
            </a:r>
            <a:r>
              <a:rPr lang="en-GB" sz="2400" i="1" dirty="0"/>
              <a:t>to alert the user of potential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Materials</a:t>
            </a:r>
            <a:r>
              <a:rPr lang="en-GB" sz="2400" i="1" dirty="0"/>
              <a:t> chosen should </a:t>
            </a:r>
            <a:r>
              <a:rPr lang="en-GB" sz="2400" b="1" i="1" dirty="0"/>
              <a:t>not cause any harm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Operation</a:t>
            </a:r>
            <a:r>
              <a:rPr lang="en-GB" sz="2400" i="1" dirty="0"/>
              <a:t> of the product </a:t>
            </a:r>
            <a:r>
              <a:rPr lang="en-GB" sz="2400" b="1" i="1" dirty="0"/>
              <a:t>should not cause any harm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Any </a:t>
            </a:r>
            <a:r>
              <a:rPr lang="en-GB" sz="2400" b="1" i="1" dirty="0"/>
              <a:t>special requirements </a:t>
            </a:r>
            <a:r>
              <a:rPr lang="en-GB" sz="2400" i="1" dirty="0"/>
              <a:t>related to the use, maintenance or disposal of parts </a:t>
            </a:r>
            <a:r>
              <a:rPr lang="en-GB" sz="2400" b="1" i="1" dirty="0"/>
              <a:t>should be clearly shown</a:t>
            </a:r>
          </a:p>
        </p:txBody>
      </p:sp>
      <p:pic>
        <p:nvPicPr>
          <p:cNvPr id="7170" name="Picture 2" descr="https://huntforbest.com/wp-content/uploads/2019/12/dyson-v11-torque-drive-cordless-vacuum-blue-lifestyle-carpet-clea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452"/>
            <a:ext cx="4101411" cy="41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96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Safety at the End of life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Safety and end of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It is the designer’s responsibility to consider any </a:t>
            </a:r>
            <a:r>
              <a:rPr lang="en-GB" sz="2400" b="1" i="1" dirty="0"/>
              <a:t>risk to society or the environment </a:t>
            </a:r>
            <a:r>
              <a:rPr lang="en-GB" sz="2400" i="1" dirty="0"/>
              <a:t>that may be caused by the </a:t>
            </a:r>
            <a:r>
              <a:rPr lang="en-GB" sz="2400" b="1" i="1" dirty="0"/>
              <a:t>disposal</a:t>
            </a:r>
            <a:r>
              <a:rPr lang="en-GB" sz="2400" i="1" dirty="0"/>
              <a:t> of the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Designers must ensure products can be </a:t>
            </a:r>
            <a:r>
              <a:rPr lang="en-GB" sz="2400" b="1" i="1" dirty="0"/>
              <a:t>dismantled safely for disposal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Any </a:t>
            </a:r>
            <a:r>
              <a:rPr lang="en-GB" sz="2400" b="1" i="1" dirty="0"/>
              <a:t>toxic parts </a:t>
            </a:r>
            <a:r>
              <a:rPr lang="en-GB" sz="2400" i="1" dirty="0"/>
              <a:t>must be </a:t>
            </a:r>
            <a:r>
              <a:rPr lang="en-GB" sz="2400" b="1" i="1" dirty="0"/>
              <a:t>protected</a:t>
            </a:r>
            <a:r>
              <a:rPr lang="en-GB" sz="2400" i="1" dirty="0"/>
              <a:t> in </a:t>
            </a:r>
            <a:r>
              <a:rPr lang="en-GB" sz="2400" b="1" i="1" dirty="0"/>
              <a:t>sealed</a:t>
            </a:r>
            <a:r>
              <a:rPr lang="en-GB" sz="2400" i="1" dirty="0"/>
              <a:t> units to guard against accidental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256" t="24800" r="37243" b="25641"/>
          <a:stretch/>
        </p:blipFill>
        <p:spPr>
          <a:xfrm>
            <a:off x="4139385" y="4149080"/>
            <a:ext cx="5004615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7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Task 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Safety and the Family Car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Consider a typical family car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Explain how safety considerations have influenced the design of the car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Come up with at least </a:t>
            </a:r>
            <a:r>
              <a:rPr lang="en-GB" sz="2400" b="1" i="1" dirty="0"/>
              <a:t>10 </a:t>
            </a:r>
            <a:r>
              <a:rPr lang="en-GB" sz="2400" b="1" i="1" dirty="0" smtClean="0"/>
              <a:t>points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F</a:t>
            </a:r>
            <a:r>
              <a:rPr lang="en-GB" sz="2400" i="1" dirty="0" smtClean="0"/>
              <a:t>or </a:t>
            </a:r>
            <a:r>
              <a:rPr lang="en-GB" sz="2400" i="1" dirty="0"/>
              <a:t>example, one aspects might be the speed at which the windows open and close. A slower speed would prevent the glass from shattering and potentially reduce the risk of people getting their fingers caught.</a:t>
            </a:r>
          </a:p>
        </p:txBody>
      </p:sp>
      <p:pic>
        <p:nvPicPr>
          <p:cNvPr id="6" name="Picture 2" descr="Image result for family car">
            <a:extLst>
              <a:ext uri="{FF2B5EF4-FFF2-40B4-BE49-F238E27FC236}">
                <a16:creationId xmlns:a16="http://schemas.microsoft.com/office/drawing/2014/main" id="{CA78B661-8DA6-4D54-B437-9B693465C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2" b="17027"/>
          <a:stretch/>
        </p:blipFill>
        <p:spPr bwMode="auto">
          <a:xfrm>
            <a:off x="0" y="5013176"/>
            <a:ext cx="4860322" cy="18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1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1CADE4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Introduction to the design factors of performance and safety.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Describe and explain the different criteria of performance in relation to a product.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FFFF"/>
                </a:solidFill>
              </a:rPr>
              <a:t> Describe and explain the safety aspects of product design.</a:t>
            </a:r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example answers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5973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 </a:t>
            </a:r>
            <a:r>
              <a:rPr lang="en-GB" sz="2400" b="1" dirty="0" smtClean="0"/>
              <a:t>Airbags</a:t>
            </a:r>
            <a:r>
              <a:rPr lang="en-GB" sz="2400" dirty="0" smtClean="0"/>
              <a:t> (safety)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</a:t>
            </a:r>
            <a:r>
              <a:rPr lang="en-GB" sz="2400" b="1" i="1" dirty="0" smtClean="0"/>
              <a:t>ABS</a:t>
            </a:r>
            <a:r>
              <a:rPr lang="en-GB" sz="2400" i="1" dirty="0" smtClean="0"/>
              <a:t> (Anti-lock Braking System)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</a:t>
            </a:r>
            <a:r>
              <a:rPr lang="en-GB" sz="2400" b="1" i="1" dirty="0" smtClean="0"/>
              <a:t>Seatbelts</a:t>
            </a:r>
            <a:r>
              <a:rPr lang="en-GB" sz="2400" i="1" dirty="0" smtClean="0"/>
              <a:t> (safety)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</a:t>
            </a:r>
            <a:r>
              <a:rPr lang="en-GB" sz="2400" b="1" i="1" dirty="0" smtClean="0"/>
              <a:t>Rubberised</a:t>
            </a:r>
            <a:r>
              <a:rPr lang="en-GB" sz="2400" i="1" dirty="0" smtClean="0"/>
              <a:t> Interior (safety)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</a:t>
            </a:r>
            <a:r>
              <a:rPr lang="en-GB" sz="2400" b="1" i="1" dirty="0" smtClean="0"/>
              <a:t>Sensors</a:t>
            </a:r>
            <a:r>
              <a:rPr lang="en-GB" sz="2400" i="1" dirty="0" smtClean="0"/>
              <a:t> e.g. Parking Assist, Collision, Tyre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Shatter-resistant </a:t>
            </a:r>
            <a:r>
              <a:rPr lang="en-GB" sz="2400" b="1" i="1" dirty="0" smtClean="0"/>
              <a:t>glass</a:t>
            </a:r>
            <a:r>
              <a:rPr lang="en-GB" sz="2400" i="1" dirty="0" smtClean="0"/>
              <a:t> (injury)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</a:t>
            </a:r>
            <a:r>
              <a:rPr lang="en-GB" sz="2400" b="1" i="1" dirty="0" smtClean="0"/>
              <a:t>Lights</a:t>
            </a:r>
            <a:r>
              <a:rPr lang="en-GB" sz="2400" i="1" dirty="0" smtClean="0"/>
              <a:t> (adaptive)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</a:t>
            </a:r>
            <a:r>
              <a:rPr lang="en-GB" sz="2400" b="1" i="1" dirty="0" smtClean="0"/>
              <a:t>Mirrors</a:t>
            </a:r>
            <a:r>
              <a:rPr lang="en-GB" sz="2400" i="1" dirty="0" smtClean="0"/>
              <a:t> (safety checks)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</a:t>
            </a:r>
            <a:r>
              <a:rPr lang="en-GB" sz="2400" b="1" i="1" dirty="0" smtClean="0"/>
              <a:t>Bumpers</a:t>
            </a:r>
            <a:r>
              <a:rPr lang="en-GB" sz="2400" i="1" dirty="0" smtClean="0"/>
              <a:t> (plastic)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Four Wheel </a:t>
            </a:r>
            <a:r>
              <a:rPr lang="en-GB" sz="2400" b="1" i="1" dirty="0" smtClean="0"/>
              <a:t>Steering</a:t>
            </a:r>
            <a:r>
              <a:rPr lang="en-GB" sz="2400" i="1" dirty="0" smtClean="0"/>
              <a:t> (control)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 </a:t>
            </a:r>
            <a:r>
              <a:rPr lang="en-GB" sz="2400" b="1" i="1" dirty="0" smtClean="0"/>
              <a:t>Crumple Zones </a:t>
            </a:r>
            <a:r>
              <a:rPr lang="en-GB" sz="2400" i="1" dirty="0" smtClean="0"/>
              <a:t>(sacrificial)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i="1" dirty="0" smtClean="0"/>
              <a:t>Tyre Traction Patterns</a:t>
            </a:r>
            <a:r>
              <a:rPr lang="en-GB" sz="2400" i="1" dirty="0" smtClean="0"/>
              <a:t> (better grip)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i="1" dirty="0" smtClean="0"/>
              <a:t>Tactile</a:t>
            </a:r>
            <a:r>
              <a:rPr lang="en-GB" sz="2400" i="1" dirty="0" smtClean="0"/>
              <a:t> </a:t>
            </a:r>
            <a:r>
              <a:rPr lang="en-GB" sz="2400" b="1" i="1" dirty="0" smtClean="0"/>
              <a:t>Buttons/Dials/Knobs</a:t>
            </a:r>
            <a:r>
              <a:rPr lang="en-GB" sz="2400" i="1" dirty="0" smtClean="0"/>
              <a:t> (easily reached without looking)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i="1" dirty="0" smtClean="0"/>
              <a:t>Child’s Seat </a:t>
            </a:r>
            <a:r>
              <a:rPr lang="en-GB" sz="2400" b="1" i="1" dirty="0" smtClean="0"/>
              <a:t>Anchors</a:t>
            </a:r>
          </a:p>
          <a:p>
            <a:pPr marL="457200" indent="-457200">
              <a:buFont typeface="+mj-lt"/>
              <a:buAutoNum type="arabicPeriod"/>
            </a:pPr>
            <a:endParaRPr lang="en-GB" sz="2400" i="1" dirty="0"/>
          </a:p>
        </p:txBody>
      </p:sp>
      <p:pic>
        <p:nvPicPr>
          <p:cNvPr id="6" name="Picture 2" descr="Image result for family car">
            <a:extLst>
              <a:ext uri="{FF2B5EF4-FFF2-40B4-BE49-F238E27FC236}">
                <a16:creationId xmlns:a16="http://schemas.microsoft.com/office/drawing/2014/main" id="{CA78B661-8DA6-4D54-B437-9B693465C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2" b="17027"/>
          <a:stretch/>
        </p:blipFill>
        <p:spPr bwMode="auto">
          <a:xfrm>
            <a:off x="0" y="5301866"/>
            <a:ext cx="4101411" cy="15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4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Task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Create a list of </a:t>
            </a:r>
            <a:r>
              <a:rPr lang="en-GB" sz="2400" b="1" dirty="0"/>
              <a:t>5 products </a:t>
            </a:r>
            <a:r>
              <a:rPr lang="en-GB" sz="2400" dirty="0"/>
              <a:t>you can think of that you have </a:t>
            </a:r>
            <a:r>
              <a:rPr lang="en-GB" sz="2400" dirty="0" smtClean="0"/>
              <a:t>purchased </a:t>
            </a:r>
            <a:r>
              <a:rPr lang="en-GB" sz="2400" b="1" dirty="0"/>
              <a:t>more than once. </a:t>
            </a:r>
          </a:p>
          <a:p>
            <a:pPr marL="0" indent="0">
              <a:buNone/>
            </a:pPr>
            <a:r>
              <a:rPr lang="en-GB" sz="2400" i="1" dirty="0" smtClean="0"/>
              <a:t>*Do </a:t>
            </a:r>
            <a:r>
              <a:rPr lang="en-GB" sz="2400" i="1" dirty="0"/>
              <a:t>not include consumables e.g. food</a:t>
            </a:r>
            <a:r>
              <a:rPr lang="en-GB" sz="2400" i="1" dirty="0" smtClean="0"/>
              <a:t>.* </a:t>
            </a: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Identify </a:t>
            </a:r>
            <a:r>
              <a:rPr lang="en-GB" sz="2400" dirty="0" smtClean="0"/>
              <a:t>the </a:t>
            </a:r>
            <a:r>
              <a:rPr lang="en-GB" sz="2400" dirty="0"/>
              <a:t>products you think are designed with planned obsolescence in mind.</a:t>
            </a:r>
          </a:p>
          <a:p>
            <a:pPr marL="0" indent="0">
              <a:buNone/>
            </a:pPr>
            <a:r>
              <a:rPr lang="en-GB" sz="2400" dirty="0"/>
              <a:t>Explain why you think this is the case for each product.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122" name="Picture 2" descr="White-Plastic-Cutlery-Forks-Knives-Spoons-Sporks-Disposable-Strong-Party-W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65" y="4356818"/>
            <a:ext cx="2360142" cy="23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performance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Performance is about </a:t>
            </a:r>
            <a:r>
              <a:rPr lang="en-GB" sz="2400" b="1" dirty="0"/>
              <a:t>how well a product fulfils its purpose </a:t>
            </a:r>
            <a:r>
              <a:rPr lang="en-GB" sz="2400" dirty="0"/>
              <a:t>– how it performs and how well it works.</a:t>
            </a:r>
          </a:p>
          <a:p>
            <a:pPr marL="0" indent="0">
              <a:buNone/>
            </a:pPr>
            <a:r>
              <a:rPr lang="en-GB" sz="2400" dirty="0"/>
              <a:t>It can be divided into a few main </a:t>
            </a:r>
            <a:r>
              <a:rPr lang="en-GB" sz="2400" dirty="0" smtClean="0"/>
              <a:t>areas: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Ease of 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Value for Money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Materials &amp; Manufacturing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Planned Obsolescence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Safety</a:t>
            </a:r>
          </a:p>
        </p:txBody>
      </p:sp>
      <p:pic>
        <p:nvPicPr>
          <p:cNvPr id="1026" name="Picture 2" descr="Get employees to own their own performa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36" y="4185366"/>
            <a:ext cx="40132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Ease of maintenance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Maintenance keeps a product working </a:t>
            </a:r>
            <a:r>
              <a:rPr lang="en-GB" sz="2400" b="1" dirty="0"/>
              <a:t>smoothly and safely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It will enable the user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Keep their product in </a:t>
            </a:r>
            <a:r>
              <a:rPr lang="en-GB" sz="2400" b="1" i="1" dirty="0"/>
              <a:t>good working 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Extend the life </a:t>
            </a:r>
            <a:r>
              <a:rPr lang="en-GB" sz="2400" i="1" dirty="0"/>
              <a:t>of the </a:t>
            </a:r>
            <a:r>
              <a:rPr lang="en-GB" sz="2400" i="1" dirty="0" smtClean="0"/>
              <a:t>product</a:t>
            </a:r>
            <a:endParaRPr lang="en-GB" sz="2400" i="1" dirty="0"/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level of skill </a:t>
            </a:r>
            <a:r>
              <a:rPr lang="en-GB" sz="2400" dirty="0"/>
              <a:t>required to maintain a product should be considered carefully during the development of a product.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30" t="30681" r="49055" b="23960"/>
          <a:stretch/>
        </p:blipFill>
        <p:spPr>
          <a:xfrm>
            <a:off x="-1" y="2765717"/>
            <a:ext cx="4101411" cy="41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Ease of maintenance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Products that are easy to maintain are less likely to be thrown away.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This is a major benefit for the </a:t>
            </a:r>
            <a:r>
              <a:rPr lang="en-GB" sz="2400" b="1" i="1" dirty="0"/>
              <a:t>environment</a:t>
            </a:r>
            <a:r>
              <a:rPr lang="en-GB" sz="2400" i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However, products that can be maintained indefinitely </a:t>
            </a:r>
            <a:r>
              <a:rPr lang="en-GB" sz="2400" b="1" i="1" dirty="0"/>
              <a:t>reduce the potential for repeat purchases</a:t>
            </a:r>
            <a:r>
              <a:rPr lang="en-GB" sz="2400" i="1" dirty="0"/>
              <a:t>, thus limiting the profit for companies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050" name="Picture 2" descr="Recycling conce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1" y="4180368"/>
            <a:ext cx="5042589" cy="27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2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Ease of maintenance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During the design of a product the designer should consider different aspects of maintenance.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Who is likely to carry out maintenance?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Example: high-end mountain bikes are likely to be purchased by enthusiasts with a fair degree of skill and specialist tools.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Cheaper bikes may only require cleaning tasks and tightening of bolts etc.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i="1" dirty="0"/>
              <a:t>Regardless of skill level: it is good practice to design to ensure that any maintenance is </a:t>
            </a:r>
            <a:r>
              <a:rPr lang="en-GB" sz="2400" b="1" i="1" dirty="0"/>
              <a:t>as simple as possible to carry out.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2" descr="Image result for high end mountain bike">
            <a:extLst>
              <a:ext uri="{FF2B5EF4-FFF2-40B4-BE49-F238E27FC236}">
                <a16:creationId xmlns:a16="http://schemas.microsoft.com/office/drawing/2014/main" id="{32887220-F6DF-40AC-9219-F95AB388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7" y="4005064"/>
            <a:ext cx="427940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1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Ease of maintenance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type of maintenance should be carried out?</a:t>
            </a:r>
          </a:p>
          <a:p>
            <a:pPr marL="0" indent="0">
              <a:buNone/>
            </a:pPr>
            <a:r>
              <a:rPr lang="en-GB" sz="2400" dirty="0"/>
              <a:t>Consideration must be given to the nature of the maintenance tasks. </a:t>
            </a:r>
          </a:p>
          <a:p>
            <a:pPr marL="0" indent="0">
              <a:buNone/>
            </a:pPr>
            <a:r>
              <a:rPr lang="en-GB" sz="2400" dirty="0"/>
              <a:t>Examples: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Will the product need to be charged?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Will the product need to be filled/emptied/adjusted?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Will parts need replaced?</a:t>
            </a:r>
          </a:p>
          <a:p>
            <a:pPr marL="128016" lvl="1" indent="0">
              <a:buNone/>
            </a:pPr>
            <a:endParaRPr lang="en-GB" sz="2400" dirty="0" smtClean="0"/>
          </a:p>
          <a:p>
            <a:pPr marL="128016" lvl="1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designer must ensure that </a:t>
            </a:r>
            <a:r>
              <a:rPr lang="en-GB" sz="2400" b="1" dirty="0"/>
              <a:t>access to perform these tasks </a:t>
            </a:r>
            <a:r>
              <a:rPr lang="en-GB" sz="2400" dirty="0"/>
              <a:t>is included in the design.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2" descr="Image result for iphone charging">
            <a:extLst>
              <a:ext uri="{FF2B5EF4-FFF2-40B4-BE49-F238E27FC236}">
                <a16:creationId xmlns:a16="http://schemas.microsoft.com/office/drawing/2014/main" id="{766A085C-C525-41DC-9A8C-A5BEC49F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7112"/>
            <a:ext cx="416090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9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Value for money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All consumers want value for money. </a:t>
            </a:r>
          </a:p>
          <a:p>
            <a:pPr marL="0" indent="0">
              <a:buNone/>
            </a:pPr>
            <a:r>
              <a:rPr lang="en-GB" sz="2400" dirty="0"/>
              <a:t>Companies attempt to design and manufacture products that are </a:t>
            </a:r>
            <a:r>
              <a:rPr lang="en-GB" sz="2400" b="1" dirty="0"/>
              <a:t>perceived as being better value</a:t>
            </a:r>
            <a:r>
              <a:rPr lang="en-GB" sz="2400" dirty="0"/>
              <a:t>, even when similarly prices to competitors.</a:t>
            </a:r>
          </a:p>
          <a:p>
            <a:pPr marL="0" indent="0">
              <a:buNone/>
            </a:pPr>
            <a:r>
              <a:rPr lang="en-GB" sz="2400" dirty="0"/>
              <a:t>To ensure a ‘good value for money’ perception is achieved, the designer must take the </a:t>
            </a:r>
            <a:r>
              <a:rPr lang="en-GB" sz="2400" b="1" dirty="0"/>
              <a:t>expectations of the target market </a:t>
            </a:r>
            <a:r>
              <a:rPr lang="en-GB" sz="2400" dirty="0"/>
              <a:t>into account. </a:t>
            </a:r>
          </a:p>
        </p:txBody>
      </p:sp>
      <p:pic>
        <p:nvPicPr>
          <p:cNvPr id="6" name="Picture 2" descr="Image result for value for money">
            <a:extLst>
              <a:ext uri="{FF2B5EF4-FFF2-40B4-BE49-F238E27FC236}">
                <a16:creationId xmlns:a16="http://schemas.microsoft.com/office/drawing/2014/main" id="{097792B4-8AE2-4B52-953E-D6670B2C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10" y="4258660"/>
            <a:ext cx="4647053" cy="26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26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Value for money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Designers will research expectations prior to forming a specification and will try to find out: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What </a:t>
            </a:r>
            <a:r>
              <a:rPr lang="en-GB" sz="2400" b="1" i="1" dirty="0"/>
              <a:t>functions</a:t>
            </a:r>
            <a:r>
              <a:rPr lang="en-GB" sz="2400" i="1" dirty="0"/>
              <a:t> the market expects the product to perform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Which </a:t>
            </a:r>
            <a:r>
              <a:rPr lang="en-GB" sz="2400" b="1" i="1" dirty="0"/>
              <a:t>performance</a:t>
            </a:r>
            <a:r>
              <a:rPr lang="en-GB" sz="2400" i="1" dirty="0"/>
              <a:t> criteria are </a:t>
            </a:r>
            <a:r>
              <a:rPr lang="en-GB" sz="2400" b="1" i="1" dirty="0"/>
              <a:t>most important </a:t>
            </a:r>
            <a:r>
              <a:rPr lang="en-GB" sz="2400" i="1" dirty="0"/>
              <a:t>to the 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i="1" dirty="0"/>
              <a:t>How long </a:t>
            </a:r>
            <a:r>
              <a:rPr lang="en-GB" sz="2400" i="1" dirty="0"/>
              <a:t>the market expects the product to last</a:t>
            </a:r>
          </a:p>
          <a:p>
            <a:pPr marL="0" indent="0">
              <a:buNone/>
            </a:pPr>
            <a:r>
              <a:rPr lang="en-GB" sz="2400" dirty="0"/>
              <a:t>With these points in mind, the designer must strike a balance between </a:t>
            </a:r>
            <a:r>
              <a:rPr lang="en-GB" sz="2400" b="1" dirty="0"/>
              <a:t>fulfilling the customer’s expectations and keeping costs to a minimum.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91" t="19760" r="34880" b="32361"/>
          <a:stretch/>
        </p:blipFill>
        <p:spPr>
          <a:xfrm>
            <a:off x="0" y="4694741"/>
            <a:ext cx="4101411" cy="21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</TotalTime>
  <Words>1249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Tw Cen MT</vt:lpstr>
      <vt:lpstr>Tw Cen MT Condensed</vt:lpstr>
      <vt:lpstr>Wingdings 3</vt:lpstr>
      <vt:lpstr>Integral</vt:lpstr>
      <vt:lpstr>higher Design &amp; Manufacture</vt:lpstr>
      <vt:lpstr>Learning intentions &amp; success criteria</vt:lpstr>
      <vt:lpstr>performance</vt:lpstr>
      <vt:lpstr>Ease of maintenance</vt:lpstr>
      <vt:lpstr>Ease of maintenance</vt:lpstr>
      <vt:lpstr>Ease of maintenance</vt:lpstr>
      <vt:lpstr>Ease of maintenance</vt:lpstr>
      <vt:lpstr>Value for money</vt:lpstr>
      <vt:lpstr>Value for money</vt:lpstr>
      <vt:lpstr>Value for money</vt:lpstr>
      <vt:lpstr>Planned obsolescence</vt:lpstr>
      <vt:lpstr>Planned obsolescence</vt:lpstr>
      <vt:lpstr>Planned obsolescence</vt:lpstr>
      <vt:lpstr>safety</vt:lpstr>
      <vt:lpstr>Safety during Design development</vt:lpstr>
      <vt:lpstr>Safety during manufacture</vt:lpstr>
      <vt:lpstr>Safety during Consumer use</vt:lpstr>
      <vt:lpstr>Safety at the End of life</vt:lpstr>
      <vt:lpstr>Task 1</vt:lpstr>
      <vt:lpstr>example answers</vt:lpstr>
      <vt:lpstr>Task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025SPorter</cp:lastModifiedBy>
  <cp:revision>25</cp:revision>
  <dcterms:created xsi:type="dcterms:W3CDTF">2020-05-18T09:31:07Z</dcterms:created>
  <dcterms:modified xsi:type="dcterms:W3CDTF">2023-09-11T07:44:47Z</dcterms:modified>
</cp:coreProperties>
</file>